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56" r:id="rId2"/>
  </p:sldIdLst>
  <p:sldSz cx="6858000" cy="9144000" type="screen4x3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952" y="-8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EC4C3BF-1F0C-7F4E-9620-DADBD85FABD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703263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5A7AC32D-30D0-B343-90B5-E6C548A8C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3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3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0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0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7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5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3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6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35B6-E229-404F-ABC5-C93C228713F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66F27-70E4-2E45-B480-A76D398E6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3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" y="571"/>
            <a:ext cx="6857143" cy="91428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04FC295-86C7-4A6F-A66B-B4E85B7A69B0}"/>
              </a:ext>
            </a:extLst>
          </p:cNvPr>
          <p:cNvSpPr txBox="1"/>
          <p:nvPr/>
        </p:nvSpPr>
        <p:spPr>
          <a:xfrm>
            <a:off x="515155" y="2037206"/>
            <a:ext cx="3256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3B156-5F7D-4213-B04F-725188423779}"/>
              </a:ext>
            </a:extLst>
          </p:cNvPr>
          <p:cNvSpPr txBox="1"/>
          <p:nvPr/>
        </p:nvSpPr>
        <p:spPr>
          <a:xfrm>
            <a:off x="4121065" y="2037206"/>
            <a:ext cx="24452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HelloAnnie" panose="02000603000000000000" pitchFamily="2" charset="0"/>
                <a:ea typeface="HelloAnnie" panose="02000603000000000000" pitchFamily="2" charset="0"/>
              </a:rPr>
              <a:t>Tabitha.Rumbaugh@cpschools.com</a:t>
            </a:r>
          </a:p>
          <a:p>
            <a:pPr algn="ctr"/>
            <a:endParaRPr lang="en-US" sz="140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pPr algn="ctr"/>
            <a:r>
              <a:rPr lang="en-US" sz="1400" dirty="0">
                <a:latin typeface="HelloAnnie" panose="02000603000000000000" pitchFamily="2" charset="0"/>
                <a:ea typeface="HelloAnnie" panose="02000603000000000000" pitchFamily="2" charset="0"/>
              </a:rPr>
              <a:t>757-421-7080</a:t>
            </a:r>
          </a:p>
          <a:p>
            <a:pPr algn="ctr"/>
            <a:endParaRPr lang="en-US" sz="140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pPr algn="ctr"/>
            <a:r>
              <a:rPr lang="en-US" sz="1400" dirty="0">
                <a:latin typeface="HelloAnnie" panose="02000603000000000000" pitchFamily="2" charset="0"/>
                <a:ea typeface="HelloAnnie" panose="02000603000000000000" pitchFamily="2" charset="0"/>
              </a:rPr>
              <a:t>Text @rumbaugh1 to 81010 to join our text reminders!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6B113-8397-4077-BA7E-E849C3D60B8D}"/>
              </a:ext>
            </a:extLst>
          </p:cNvPr>
          <p:cNvSpPr txBox="1"/>
          <p:nvPr/>
        </p:nvSpPr>
        <p:spPr>
          <a:xfrm>
            <a:off x="4197440" y="4436821"/>
            <a:ext cx="2292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loAnnie" panose="02000603000000000000" pitchFamily="2" charset="0"/>
                <a:ea typeface="HelloAnnie" panose="02000603000000000000" pitchFamily="2" charset="0"/>
              </a:rPr>
              <a:t>Tyler 12/17</a:t>
            </a:r>
          </a:p>
          <a:p>
            <a:pPr algn="ctr"/>
            <a:r>
              <a:rPr lang="en-US" dirty="0">
                <a:latin typeface="HelloAnnie" panose="02000603000000000000" pitchFamily="2" charset="0"/>
                <a:ea typeface="HelloAnnie" panose="02000603000000000000" pitchFamily="2" charset="0"/>
              </a:rPr>
              <a:t>Liam 12/24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AF9161-CE46-43CB-97C7-38EFF2534EEE}"/>
              </a:ext>
            </a:extLst>
          </p:cNvPr>
          <p:cNvSpPr txBox="1"/>
          <p:nvPr/>
        </p:nvSpPr>
        <p:spPr>
          <a:xfrm>
            <a:off x="391463" y="6552797"/>
            <a:ext cx="24547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December 14 – Breakfast with Santa</a:t>
            </a:r>
          </a:p>
          <a:p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December 20</a:t>
            </a:r>
            <a:r>
              <a:rPr lang="en-US" sz="1400" b="1" baseline="30000" dirty="0">
                <a:latin typeface="HelloAnnie" panose="02000603000000000000" pitchFamily="2" charset="0"/>
                <a:ea typeface="HelloAnnie" panose="02000603000000000000" pitchFamily="2" charset="0"/>
              </a:rPr>
              <a:t>th</a:t>
            </a:r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 – Christmas Party</a:t>
            </a:r>
          </a:p>
          <a:p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December 23-January 1 – Winter Break</a:t>
            </a:r>
          </a:p>
          <a:p>
            <a:endParaRPr lang="en-US" sz="1400" b="1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January 2 – Students Return</a:t>
            </a:r>
          </a:p>
          <a:p>
            <a:endParaRPr lang="en-US" sz="1600" b="1" dirty="0">
              <a:latin typeface="HelloAnnie" panose="02000603000000000000" pitchFamily="2" charset="0"/>
              <a:ea typeface="HelloAnnie" panose="020006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128CEE-478D-4BCF-897E-67BB078F4513}"/>
              </a:ext>
            </a:extLst>
          </p:cNvPr>
          <p:cNvSpPr txBox="1"/>
          <p:nvPr/>
        </p:nvSpPr>
        <p:spPr>
          <a:xfrm>
            <a:off x="3245477" y="6442851"/>
            <a:ext cx="3187160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35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pPr algn="ctr"/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Our basket for Breakfast with Santa is a “Book Nook” theme. Donations of new books and/or Barnes and Nobles Gift Cards will be needed by December 11</a:t>
            </a:r>
            <a:r>
              <a:rPr lang="en-US" sz="1400" b="1" baseline="30000" dirty="0">
                <a:latin typeface="HelloAnnie" panose="02000603000000000000" pitchFamily="2" charset="0"/>
                <a:ea typeface="HelloAnnie" panose="02000603000000000000" pitchFamily="2" charset="0"/>
              </a:rPr>
              <a:t>th</a:t>
            </a:r>
            <a:r>
              <a:rPr lang="en-US" sz="1400" b="1" dirty="0">
                <a:latin typeface="HelloAnnie" panose="02000603000000000000" pitchFamily="2" charset="0"/>
                <a:ea typeface="HelloAnnie" panose="02000603000000000000" pitchFamily="2" charset="0"/>
              </a:rPr>
              <a:t>. </a:t>
            </a:r>
          </a:p>
          <a:p>
            <a:pPr algn="ctr"/>
            <a:endParaRPr lang="en-US" sz="120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pPr algn="ctr"/>
            <a:endParaRPr lang="en-US" sz="120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endParaRPr lang="en-US" sz="1200" dirty="0">
              <a:latin typeface="HelloAnnie" panose="02000603000000000000" pitchFamily="2" charset="0"/>
              <a:ea typeface="HelloAnnie" panose="02000603000000000000" pitchFamily="2" charset="0"/>
            </a:endParaRPr>
          </a:p>
          <a:p>
            <a:pPr algn="ctr"/>
            <a:r>
              <a:rPr lang="en-US" sz="1200" dirty="0">
                <a:latin typeface="HelloAnnie" panose="02000603000000000000" pitchFamily="2" charset="0"/>
                <a:ea typeface="HelloAnnie" panose="02000603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C05430-63D2-4241-B0D3-1121376B101B}"/>
              </a:ext>
            </a:extLst>
          </p:cNvPr>
          <p:cNvSpPr txBox="1"/>
          <p:nvPr/>
        </p:nvSpPr>
        <p:spPr>
          <a:xfrm>
            <a:off x="291662" y="245524"/>
            <a:ext cx="6274676" cy="646331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HelloCake" panose="02000603000000000000" pitchFamily="2" charset="0"/>
                <a:ea typeface="HelloCake" panose="02000603000000000000" pitchFamily="2" charset="0"/>
              </a:rPr>
              <a:t>Mrs. Rumbaugh’s Classroom News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588CF7-3E9D-4550-8EED-3D8D8BD97118}"/>
              </a:ext>
            </a:extLst>
          </p:cNvPr>
          <p:cNvSpPr txBox="1"/>
          <p:nvPr/>
        </p:nvSpPr>
        <p:spPr>
          <a:xfrm>
            <a:off x="3105807" y="6006662"/>
            <a:ext cx="34605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rPr>
              <a:t>Reminders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A35A35-1E47-481E-AD08-3018ED61E353}"/>
              </a:ext>
            </a:extLst>
          </p:cNvPr>
          <p:cNvSpPr txBox="1"/>
          <p:nvPr/>
        </p:nvSpPr>
        <p:spPr>
          <a:xfrm>
            <a:off x="291663" y="1578756"/>
            <a:ext cx="36024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rPr>
              <a:t>Skills/Tests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140243-F3F1-43DB-B3AB-A19BA717DF03}"/>
              </a:ext>
            </a:extLst>
          </p:cNvPr>
          <p:cNvSpPr txBox="1"/>
          <p:nvPr/>
        </p:nvSpPr>
        <p:spPr>
          <a:xfrm>
            <a:off x="528753" y="1007436"/>
            <a:ext cx="6037584" cy="36933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HelloAntsClose" panose="02000603000000000000" pitchFamily="2" charset="0"/>
                <a:ea typeface="HelloAntsClose" panose="02000603000000000000" pitchFamily="2" charset="0"/>
              </a:rPr>
              <a:t>Week of December 2-6			trumbaugh.weebly.com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4A917-413A-4E92-A7E7-E372B4E85E85}"/>
              </a:ext>
            </a:extLst>
          </p:cNvPr>
          <p:cNvSpPr txBox="1"/>
          <p:nvPr/>
        </p:nvSpPr>
        <p:spPr>
          <a:xfrm>
            <a:off x="4070132" y="1598199"/>
            <a:ext cx="24962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rPr>
              <a:t>Communication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A55214-1056-458F-A260-C692F5FFBE07}"/>
              </a:ext>
            </a:extLst>
          </p:cNvPr>
          <p:cNvSpPr txBox="1"/>
          <p:nvPr/>
        </p:nvSpPr>
        <p:spPr>
          <a:xfrm>
            <a:off x="4070132" y="3708576"/>
            <a:ext cx="24962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rPr>
              <a:t>Birthdays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646990-35C1-4F48-8725-40B33BB6BED3}"/>
              </a:ext>
            </a:extLst>
          </p:cNvPr>
          <p:cNvSpPr txBox="1"/>
          <p:nvPr/>
        </p:nvSpPr>
        <p:spPr>
          <a:xfrm>
            <a:off x="307359" y="6177198"/>
            <a:ext cx="265655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HelloAntsClose" panose="02000603000000000000" pitchFamily="2" charset="0"/>
                <a:ea typeface="HelloAntsClose" panose="02000603000000000000" pitchFamily="2" charset="0"/>
              </a:rPr>
              <a:t>Upcoming Events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47C51A8-5950-4CB2-9EDF-473FF2F40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38177"/>
              </p:ext>
            </p:extLst>
          </p:nvPr>
        </p:nvGraphicFramePr>
        <p:xfrm>
          <a:off x="599277" y="2014945"/>
          <a:ext cx="3026871" cy="267821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19215">
                  <a:extLst>
                    <a:ext uri="{9D8B030D-6E8A-4147-A177-3AD203B41FA5}">
                      <a16:colId xmlns:a16="http://schemas.microsoft.com/office/drawing/2014/main" val="1552191323"/>
                    </a:ext>
                  </a:extLst>
                </a:gridCol>
                <a:gridCol w="1198699">
                  <a:extLst>
                    <a:ext uri="{9D8B030D-6E8A-4147-A177-3AD203B41FA5}">
                      <a16:colId xmlns:a16="http://schemas.microsoft.com/office/drawing/2014/main" val="3622717000"/>
                    </a:ext>
                  </a:extLst>
                </a:gridCol>
                <a:gridCol w="1008957">
                  <a:extLst>
                    <a:ext uri="{9D8B030D-6E8A-4147-A177-3AD203B41FA5}">
                      <a16:colId xmlns:a16="http://schemas.microsoft.com/office/drawing/2014/main" val="845864174"/>
                    </a:ext>
                  </a:extLst>
                </a:gridCol>
              </a:tblGrid>
              <a:tr h="2358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Quiz/Test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361714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SOL 4.2: Fractions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Division Timed Quiz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Friday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Fractions Quiz this week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57296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Unit 3: Inferencing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Quiz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Friday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HelloAnnie" panose="02000603000000000000" pitchFamily="2" charset="0"/>
                        <a:ea typeface="HelloAnni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647613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VA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VS 3 a, b, c, f, 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Jamestown and The Virginia Colony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Quiz this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474172"/>
                  </a:ext>
                </a:extLst>
              </a:tr>
              <a:tr h="5085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HelloAnnie" panose="02000603000000000000" pitchFamily="2" charset="0"/>
                          <a:ea typeface="HelloAnnie" panose="02000603000000000000" pitchFamily="2" charset="0"/>
                        </a:rPr>
                        <a:t>Descriptive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HelloAnnie" panose="02000603000000000000" pitchFamily="2" charset="0"/>
                        <a:ea typeface="HelloAnnie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2366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33F269D-AE55-4D0B-9CFC-C081EF29BB0D}"/>
              </a:ext>
            </a:extLst>
          </p:cNvPr>
          <p:cNvSpPr txBox="1"/>
          <p:nvPr/>
        </p:nvSpPr>
        <p:spPr>
          <a:xfrm>
            <a:off x="433553" y="4853921"/>
            <a:ext cx="346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**Please note that quizzes and tests are subject to change!</a:t>
            </a:r>
          </a:p>
        </p:txBody>
      </p:sp>
    </p:spTree>
    <p:extLst>
      <p:ext uri="{BB962C8B-B14F-4D97-AF65-F5344CB8AC3E}">
        <p14:creationId xmlns:p14="http://schemas.microsoft.com/office/powerpoint/2010/main" val="334289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FF0000"/>
      </a:accent1>
      <a:accent2>
        <a:srgbClr val="0D78C9"/>
      </a:accent2>
      <a:accent3>
        <a:srgbClr val="00B050"/>
      </a:accent3>
      <a:accent4>
        <a:srgbClr val="FFFF00"/>
      </a:accent4>
      <a:accent5>
        <a:srgbClr val="9900DD"/>
      </a:accent5>
      <a:accent6>
        <a:srgbClr val="FC6E04"/>
      </a:accent6>
      <a:hlink>
        <a:srgbClr val="00FFFF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165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HelloAnnie</vt:lpstr>
      <vt:lpstr>HelloAntsClose</vt:lpstr>
      <vt:lpstr>HelloCake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Tabitha Carro</dc:creator>
  <cp:lastModifiedBy>Tabitha Rumbaugh</cp:lastModifiedBy>
  <cp:revision>169</cp:revision>
  <cp:lastPrinted>2019-10-03T23:40:31Z</cp:lastPrinted>
  <dcterms:created xsi:type="dcterms:W3CDTF">2015-05-26T06:11:20Z</dcterms:created>
  <dcterms:modified xsi:type="dcterms:W3CDTF">2019-12-01T17:42:48Z</dcterms:modified>
</cp:coreProperties>
</file>